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sldIdLst>
    <p:sldId id="256" r:id="rId2"/>
    <p:sldId id="257" r:id="rId3"/>
    <p:sldId id="258" r:id="rId4"/>
    <p:sldId id="265" r:id="rId5"/>
    <p:sldId id="267" r:id="rId6"/>
    <p:sldId id="262" r:id="rId7"/>
    <p:sldId id="261" r:id="rId8"/>
    <p:sldId id="263" r:id="rId9"/>
    <p:sldId id="264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6864724" cy="3581399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6864724" cy="86837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047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08C0AF-44D0-4830-AF13-49B8522B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61B4D8C-6045-47B3-9A0C-F2215A904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C19A9F1-F398-416A-A8C0-0A36D838D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E37F801-C9FB-4A34-8386-BA9FBACCB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8E05176-F6E9-4997-8355-74F2A4560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820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CBEBC807-13E1-4F3F-83FA-FD9BD24F3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86520" y="647699"/>
            <a:ext cx="229108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B7E2EAA-155E-482E-A2B8-547653B25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2371" y="647699"/>
            <a:ext cx="8120789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C4A4BDC-BDD0-417D-AF7C-516EE556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EF663EC-23F9-4202-80F3-F8E55088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AC8402D-7367-485B-AEA6-5AB2B820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37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381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5596BE-9AF9-4E97-9204-5B672D79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362200"/>
            <a:ext cx="7696200" cy="24003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5EDF98A-E8AE-4443-9A8C-CB35DEB2C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5067300"/>
            <a:ext cx="7696200" cy="8763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DB7114B-35CB-40C5-BCC8-C5039524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A1AA324-982E-42C4-8002-5F236877C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D401596-9353-4C1A-972E-6522F2B4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87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BF0BC9-7469-437A-B92B-0A2627E4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1B7D887-595C-4649-AF8E-E78307000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25625"/>
            <a:ext cx="49911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39FE29C-ED37-4DD9-949F-002434261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825625"/>
            <a:ext cx="5029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6F6AA34-8CC0-4E5B-8396-0AC756331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8DF7398-73FE-4D27-AFF9-91BEBFED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1700880-10EE-4115-8BBB-13DDF270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015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FF3C9B-D20D-43FA-BA18-D50F86A9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699"/>
            <a:ext cx="10625229" cy="11506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D52F00A-F4EE-40FC-9325-373840422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863" y="1879599"/>
            <a:ext cx="5157787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F75DD90-A306-4A8B-A54C-8033B7F7F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863" y="2560955"/>
            <a:ext cx="5157787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040E0AA-F8F8-4862-B27B-50FAF2F34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879599"/>
            <a:ext cx="5183188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9FEBDD6-EDA1-4CE7-9DDC-9D977E12D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412" y="2560955"/>
            <a:ext cx="5183188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E0044487-D350-4434-A5C7-A96942FFC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389DC43-E591-42BF-82EE-E4887E4BC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568CD421-2D00-41DD-A393-4739E389D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992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239A8B-0FAF-431C-9657-9003FA03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1BBA2A1-331D-40F8-867B-CE1501136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50995C1-5121-47B6-AC6D-F60C0FF6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EDBE022-9B54-431C-80D5-5D8F2AFC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2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5015B6E5-6347-41F6-85FC-3BF3652D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C6A93F6-45F8-4453-B5DC-B2F3D5D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EE364E1-213B-4AF0-80D7-8101EFD5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241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290B5D-E76D-4797-AD77-15625D67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9744D8D-C9CF-43B2-905D-2368B17A5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188" y="914400"/>
            <a:ext cx="5737412" cy="50291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1B4BF0C-D14C-46D7-ACDD-1885DDD88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79"/>
            <a:ext cx="4119654" cy="32461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BFD7D8D-72E7-4ABD-BB87-80BB49003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9D9C1CE-C8CE-4364-A021-ADC2D6472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AE6FA33-09EF-495A-853E-63750CA3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767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EF023E-952E-40DF-A101-74D22789D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41E98DD-BF5D-4CCA-8C66-F2A6CE1127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86400" y="914400"/>
            <a:ext cx="5791200" cy="50291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0EC22A6-F2C2-4A88-BEE5-2D6CEB520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80"/>
            <a:ext cx="4119654" cy="31715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0A1F755-C7AF-4C50-8CA8-828612A7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1EDE175-E818-477C-A3F6-7DD65C12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1D0B8E3-DB91-440B-818F-71E4248B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778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555EB7D6-B8CB-49E3-874F-2255BEE82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11470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FBEEAC5-A8AB-4FE8-A270-D70F7DED4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1" y="2095500"/>
            <a:ext cx="10620855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7B6506C-52BF-4C05-AD31-7C08B801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371" y="6332538"/>
            <a:ext cx="30064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D341B595-366B-43E2-A22E-EA6A78C03F06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2534630-6C67-4A40-A499-CB025B243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34169" y="6332538"/>
            <a:ext cx="35054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964E14B-0EE8-4015-809C-DD36B5459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4747" y="6332538"/>
            <a:ext cx="5398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577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771" r:id="rId3"/>
    <p:sldLayoutId id="2147483772" r:id="rId4"/>
    <p:sldLayoutId id="2147483773" r:id="rId5"/>
    <p:sldLayoutId id="2147483767" r:id="rId6"/>
    <p:sldLayoutId id="2147483763" r:id="rId7"/>
    <p:sldLayoutId id="2147483764" r:id="rId8"/>
    <p:sldLayoutId id="2147483765" r:id="rId9"/>
    <p:sldLayoutId id="2147483766" r:id="rId10"/>
    <p:sldLayoutId id="2147483768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600" kern="1200" cap="all" spc="300" baseline="0">
          <a:solidFill>
            <a:srgbClr val="FFFFFF"/>
          </a:solidFill>
          <a:highlight>
            <a:srgbClr val="0000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s://ggwash.org/view/43200/dcs-libraries-have-far-fewer-books-and-way-more-e-books-and-audio-and-visual-resources-than-they-used-to" TargetMode="Externa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xmlns="" id="{143B1410-D187-427C-B738-BA6AEEF75F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3" descr="Angle view of circuit shaped like a brain">
            <a:extLst>
              <a:ext uri="{FF2B5EF4-FFF2-40B4-BE49-F238E27FC236}">
                <a16:creationId xmlns:a16="http://schemas.microsoft.com/office/drawing/2014/main" xmlns="" id="{51F9839F-E4C1-51A5-8D4E-4858403188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127" b="122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67F1335F-97CE-4842-9A57-2B6A3F459D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5034605" y="-299394"/>
            <a:ext cx="6858000" cy="745678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89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49886" y="1001175"/>
            <a:ext cx="4680780" cy="525509"/>
          </a:xfrm>
        </p:spPr>
        <p:txBody>
          <a:bodyPr>
            <a:normAutofit fontScale="90000"/>
          </a:bodyPr>
          <a:lstStyle/>
          <a:p>
            <a:pPr algn="r"/>
            <a:r>
              <a:rPr lang="en-US">
                <a:cs typeface="Calibri Light"/>
              </a:rPr>
              <a:t>Deep Learning</a:t>
            </a:r>
            <a:br>
              <a:rPr lang="en-US">
                <a:cs typeface="Calibri Light"/>
              </a:rPr>
            </a:b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49886" y="995740"/>
            <a:ext cx="4294414" cy="358204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algn="r"/>
            <a:r>
              <a:rPr lang="en-US">
                <a:solidFill>
                  <a:srgbClr val="FFFFFF"/>
                </a:solidFill>
                <a:cs typeface="Calibri"/>
              </a:rPr>
              <a:t>CIFAR- 10 Dataset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BA7DFF3-6EFD-A444-1790-06EBABBBE398}"/>
              </a:ext>
            </a:extLst>
          </p:cNvPr>
          <p:cNvSpPr txBox="1"/>
          <p:nvPr/>
        </p:nvSpPr>
        <p:spPr>
          <a:xfrm>
            <a:off x="383322" y="3798384"/>
            <a:ext cx="229993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Group Members-</a:t>
            </a:r>
          </a:p>
          <a:p>
            <a:r>
              <a:rPr lang="en-US" b="1"/>
              <a:t>Pankaj</a:t>
            </a:r>
          </a:p>
          <a:p>
            <a:r>
              <a:rPr lang="en-US" b="1"/>
              <a:t>Palash</a:t>
            </a:r>
          </a:p>
          <a:p>
            <a:r>
              <a:rPr lang="en-US" b="1"/>
              <a:t>Shreya</a:t>
            </a:r>
          </a:p>
          <a:p>
            <a:r>
              <a:rPr lang="en-US" b="1"/>
              <a:t>Sunil </a:t>
            </a:r>
          </a:p>
          <a:p>
            <a:r>
              <a:rPr lang="en-US" b="1"/>
              <a:t>Jeevan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1BD7427-4C5A-A7A3-85CB-ECD03519C3F6}"/>
              </a:ext>
            </a:extLst>
          </p:cNvPr>
          <p:cNvSpPr txBox="1"/>
          <p:nvPr/>
        </p:nvSpPr>
        <p:spPr>
          <a:xfrm>
            <a:off x="9594695" y="4367560"/>
            <a:ext cx="221862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Instructor</a:t>
            </a:r>
          </a:p>
          <a:p>
            <a:r>
              <a:rPr lang="en-CA" b="1" dirty="0" err="1"/>
              <a:t>Babatunde</a:t>
            </a:r>
            <a:r>
              <a:rPr lang="en-CA" b="1" dirty="0"/>
              <a:t> </a:t>
            </a:r>
            <a:r>
              <a:rPr lang="en-CA" b="1" dirty="0" err="1"/>
              <a:t>Giwa</a:t>
            </a:r>
            <a:r>
              <a:rPr lang="en-CA" b="1" dirty="0"/>
              <a:t> </a:t>
            </a:r>
            <a:endParaRPr lang="en-US" b="1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xmlns="" id="{64571162-9B06-008C-1443-ACED0C3E2F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39"/>
    </mc:Choice>
    <mc:Fallback xmlns="">
      <p:transition spd="slow" advTm="152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878554-4CC9-FF41-D6E2-5687A835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471949"/>
            <a:ext cx="2379407" cy="985122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analysis</a:t>
            </a:r>
            <a:endParaRPr lang="en-IN" dirty="0"/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xmlns="" id="{DEE0D0CE-0E51-48B9-BD3C-CAF8A0A12E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V="1">
            <a:off x="647700" y="7610167"/>
            <a:ext cx="4747866" cy="58992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pic>
        <p:nvPicPr>
          <p:cNvPr id="23" name="Picture 4" descr="Graphs and plots layered on a blue digital screen">
            <a:extLst>
              <a:ext uri="{FF2B5EF4-FFF2-40B4-BE49-F238E27FC236}">
                <a16:creationId xmlns:a16="http://schemas.microsoft.com/office/drawing/2014/main" xmlns="" id="{265029F7-DE2B-2A88-386C-92B4608EF4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707" b="27922"/>
          <a:stretch/>
        </p:blipFill>
        <p:spPr>
          <a:xfrm>
            <a:off x="3362632" y="471949"/>
            <a:ext cx="8829368" cy="6858000"/>
          </a:xfrm>
          <a:prstGeom prst="rect">
            <a:avLst/>
          </a:prstGeom>
          <a:noFill/>
        </p:spPr>
      </p:pic>
      <p:sp>
        <p:nvSpPr>
          <p:cNvPr id="25" name="Date Placeholder 5">
            <a:extLst>
              <a:ext uri="{FF2B5EF4-FFF2-40B4-BE49-F238E27FC236}">
                <a16:creationId xmlns:a16="http://schemas.microsoft.com/office/drawing/2014/main" xmlns="" id="{04E35474-1A9A-4F0C-82BB-186980BFD4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DEBA7-A3D8-401F-9E79-02A0784FB941}" type="datetime1">
              <a:rPr lang="en-US" smtClean="0"/>
              <a:pPr>
                <a:spcAft>
                  <a:spcPts val="600"/>
                </a:spcAft>
              </a:pPr>
              <a:t>12/8/2022</a:t>
            </a:fld>
            <a:endParaRPr lang="en-US"/>
          </a:p>
        </p:txBody>
      </p:sp>
      <p:sp>
        <p:nvSpPr>
          <p:cNvPr id="26" name="Footer Placeholder 6">
            <a:extLst>
              <a:ext uri="{FF2B5EF4-FFF2-40B4-BE49-F238E27FC236}">
                <a16:creationId xmlns:a16="http://schemas.microsoft.com/office/drawing/2014/main" xmlns="" id="{11199D09-9DAC-4D8F-8067-411B9B5FC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27" name="Slide Number Placeholder 8">
            <a:extLst>
              <a:ext uri="{FF2B5EF4-FFF2-40B4-BE49-F238E27FC236}">
                <a16:creationId xmlns:a16="http://schemas.microsoft.com/office/drawing/2014/main" xmlns="" id="{4643FDF9-4F10-41D0-B36B-A0E7E1810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xmlns="" id="{F676522E-F83B-FD38-F169-FE4E3B409D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017633"/>
              </p:ext>
            </p:extLst>
          </p:nvPr>
        </p:nvGraphicFramePr>
        <p:xfrm>
          <a:off x="2032000" y="2369574"/>
          <a:ext cx="8128000" cy="36694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xmlns="" val="333414756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xmlns="" val="361936874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xmlns="" val="256791131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xmlns="" val="118405549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xmlns="" val="396974313"/>
                    </a:ext>
                  </a:extLst>
                </a:gridCol>
              </a:tblGrid>
              <a:tr h="575086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Architecture1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Architecture 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Architecture 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Architecture4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34681341"/>
                  </a:ext>
                </a:extLst>
              </a:tr>
              <a:tr h="583073">
                <a:tc>
                  <a:txBody>
                    <a:bodyPr/>
                    <a:lstStyle/>
                    <a:p>
                      <a:r>
                        <a:rPr lang="en-US" dirty="0"/>
                        <a:t>Training Data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0.0972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0.7027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0.6443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0.8024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01802255"/>
                  </a:ext>
                </a:extLst>
              </a:tr>
              <a:tr h="583073">
                <a:tc>
                  <a:txBody>
                    <a:bodyPr/>
                    <a:lstStyle/>
                    <a:p>
                      <a:r>
                        <a:rPr lang="en-US" dirty="0"/>
                        <a:t>Testing Data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0.1000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0.6442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0.7353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0.7189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15917818"/>
                  </a:ext>
                </a:extLst>
              </a:tr>
              <a:tr h="583073">
                <a:tc>
                  <a:txBody>
                    <a:bodyPr/>
                    <a:lstStyle/>
                    <a:p>
                      <a:r>
                        <a:rPr lang="en-US" dirty="0"/>
                        <a:t>Loss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2.30261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1.1481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0.8461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1.2768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65942861"/>
                  </a:ext>
                </a:extLst>
              </a:tr>
              <a:tr h="583073">
                <a:tc>
                  <a:txBody>
                    <a:bodyPr/>
                    <a:lstStyle/>
                    <a:p>
                      <a:r>
                        <a:rPr lang="en-US" dirty="0"/>
                        <a:t>Training Data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2.3028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1.1482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0.6337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84943326"/>
                  </a:ext>
                </a:extLst>
              </a:tr>
              <a:tr h="583073">
                <a:tc>
                  <a:txBody>
                    <a:bodyPr/>
                    <a:lstStyle/>
                    <a:p>
                      <a:r>
                        <a:rPr lang="en-US" dirty="0"/>
                        <a:t>Testing Data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2.3026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1.1481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0.8461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1.2768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96176319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xmlns="" id="{79D5C0A6-8679-7AAA-F308-E9C15C91DB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74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816"/>
    </mc:Choice>
    <mc:Fallback xmlns="">
      <p:transition spd="slow" advTm="103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EA3EFB-1758-847A-9E68-EA7317F8B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592" y="914399"/>
            <a:ext cx="4787709" cy="1447801"/>
          </a:xfrm>
        </p:spPr>
        <p:txBody>
          <a:bodyPr anchor="b">
            <a:normAutofit/>
          </a:bodyPr>
          <a:lstStyle/>
          <a:p>
            <a:r>
              <a:rPr lang="en-US" dirty="0"/>
              <a:t>Di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2C96B7E-556B-1E7B-2FB3-D7769A301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592" y="2884869"/>
            <a:ext cx="4787710" cy="332543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/>
              <a:t>CIFAR-10 dataset consists of 60000 32x32 color images in 10 classes, 6000 images per class</a:t>
            </a:r>
          </a:p>
          <a:p>
            <a:pPr>
              <a:lnSpc>
                <a:spcPct val="110000"/>
              </a:lnSpc>
            </a:pPr>
            <a:r>
              <a:rPr lang="en-US" sz="1700"/>
              <a:t> 50000 training images and 10000 test images</a:t>
            </a:r>
          </a:p>
          <a:p>
            <a:pPr>
              <a:lnSpc>
                <a:spcPct val="110000"/>
              </a:lnSpc>
              <a:buClr>
                <a:srgbClr val="000000"/>
              </a:buClr>
            </a:pPr>
            <a:r>
              <a:rPr lang="en-US" sz="1700"/>
              <a:t>dataset is divided into five training batches and one test batch, each with 10000 images</a:t>
            </a:r>
          </a:p>
          <a:p>
            <a:pPr>
              <a:lnSpc>
                <a:spcPct val="110000"/>
              </a:lnSpc>
              <a:buClr>
                <a:srgbClr val="000000"/>
              </a:buClr>
            </a:pPr>
            <a:r>
              <a:rPr lang="en-US" sz="1700"/>
              <a:t>test batch contains exactly 1000 randomly-selected images from each class. </a:t>
            </a:r>
            <a:br>
              <a:rPr lang="en-US" sz="1700"/>
            </a:br>
            <a:endParaRPr lang="en-US" sz="1700"/>
          </a:p>
          <a:p>
            <a:pPr marL="0" indent="0">
              <a:lnSpc>
                <a:spcPct val="110000"/>
              </a:lnSpc>
              <a:buNone/>
            </a:pPr>
            <a:endParaRPr lang="en-US" sz="1700"/>
          </a:p>
          <a:p>
            <a:pPr marL="0" indent="0">
              <a:lnSpc>
                <a:spcPct val="110000"/>
              </a:lnSpc>
              <a:buNone/>
            </a:pPr>
            <a:endParaRPr lang="en-US" sz="1700"/>
          </a:p>
        </p:txBody>
      </p:sp>
      <p:pic>
        <p:nvPicPr>
          <p:cNvPr id="5" name="Picture 4" descr="Abstract background of 3D colourful bars">
            <a:extLst>
              <a:ext uri="{FF2B5EF4-FFF2-40B4-BE49-F238E27FC236}">
                <a16:creationId xmlns:a16="http://schemas.microsoft.com/office/drawing/2014/main" xmlns="" id="{7B2D90A0-B5EC-F161-C131-0923B2DF97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03" r="12131" b="-3"/>
          <a:stretch/>
        </p:blipFill>
        <p:spPr>
          <a:xfrm>
            <a:off x="6321287" y="989752"/>
            <a:ext cx="5223013" cy="4878496"/>
          </a:xfrm>
          <a:prstGeom prst="rect">
            <a:avLst/>
          </a:prstGeom>
          <a:noFill/>
        </p:spPr>
      </p:pic>
      <p:sp>
        <p:nvSpPr>
          <p:cNvPr id="9" name="Date Placeholder 5">
            <a:extLst>
              <a:ext uri="{FF2B5EF4-FFF2-40B4-BE49-F238E27FC236}">
                <a16:creationId xmlns:a16="http://schemas.microsoft.com/office/drawing/2014/main" xmlns="" id="{A9483B01-3D08-4B25-91EA-456B29BB2B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0591" y="6332538"/>
            <a:ext cx="299827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8DED8ED-8F31-468F-AEE3-83AA769F2FC4}" type="datetime1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12/8/2022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xmlns="" id="{404A6FB0-C4C4-40E5-BB62-E4A7BEB1C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xmlns="" id="{4703DF00-2EC1-47AA-99E2-71CE9A493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xmlns="" id="{2930928F-F274-D2AB-29EE-9C5F95930D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2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562"/>
    </mc:Choice>
    <mc:Fallback xmlns="">
      <p:transition spd="slow" advTm="119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text, shelf, book, indoor&#10;&#10;Description automatically generated">
            <a:extLst>
              <a:ext uri="{FF2B5EF4-FFF2-40B4-BE49-F238E27FC236}">
                <a16:creationId xmlns:a16="http://schemas.microsoft.com/office/drawing/2014/main" xmlns="" id="{D4A0ED90-4B28-C922-5E10-803F046AE5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xmlns="" r:id="rId5"/>
              </a:ext>
            </a:extLst>
          </a:blip>
          <a:srcRect l="18228" r="22218" b="2"/>
          <a:stretch/>
        </p:blipFill>
        <p:spPr>
          <a:xfrm>
            <a:off x="20" y="10"/>
            <a:ext cx="6095980" cy="6857990"/>
          </a:xfrm>
          <a:prstGeom prst="rect">
            <a:avLst/>
          </a:prstGeom>
          <a:noFill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xmlns="" id="{20FD2CF0-26F8-4AFC-AF86-A70CEE15E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1"/>
            <a:ext cx="4238748" cy="2371660"/>
          </a:xfrm>
        </p:spPr>
        <p:txBody>
          <a:bodyPr anchor="t">
            <a:normAutofit/>
          </a:bodyPr>
          <a:lstStyle/>
          <a:p>
            <a:r>
              <a:rPr lang="en-US" dirty="0"/>
              <a:t>Libraries used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AB4C57A9-731E-47F5-8948-023B83570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9641" y="914400"/>
            <a:ext cx="4157958" cy="5029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TensorFlow</a:t>
            </a:r>
          </a:p>
          <a:p>
            <a:pPr marL="0" indent="0">
              <a:buNone/>
            </a:pPr>
            <a:r>
              <a:rPr lang="en-US" dirty="0" err="1"/>
              <a:t>Sklearn</a:t>
            </a:r>
          </a:p>
          <a:p>
            <a:pPr marL="0" indent="0">
              <a:buNone/>
            </a:pPr>
            <a:r>
              <a:rPr lang="en-US" dirty="0"/>
              <a:t>OS</a:t>
            </a:r>
          </a:p>
          <a:p>
            <a:pPr marL="0" indent="0">
              <a:buNone/>
            </a:pPr>
            <a:r>
              <a:rPr lang="en-US" dirty="0" err="1"/>
              <a:t>Matplotlyb</a:t>
            </a:r>
          </a:p>
          <a:p>
            <a:pPr marL="0" indent="0">
              <a:buNone/>
            </a:pPr>
            <a:r>
              <a:rPr lang="en-US" dirty="0"/>
              <a:t>Seaborn </a:t>
            </a:r>
          </a:p>
          <a:p>
            <a:pPr marL="0" indent="0">
              <a:buNone/>
            </a:pPr>
            <a:r>
              <a:rPr lang="en-US" dirty="0"/>
              <a:t>Pickle</a:t>
            </a:r>
          </a:p>
          <a:p>
            <a:pPr marL="0" indent="0">
              <a:buNone/>
            </a:pPr>
            <a:r>
              <a:rPr lang="en-US" dirty="0"/>
              <a:t>NumPy</a:t>
            </a:r>
          </a:p>
          <a:p>
            <a:pPr marL="0" indent="0">
              <a:buNone/>
            </a:pPr>
            <a:r>
              <a:rPr lang="en-US" dirty="0" err="1"/>
              <a:t>Keras</a:t>
            </a:r>
          </a:p>
          <a:p>
            <a:pPr marL="0" indent="0">
              <a:buNone/>
            </a:pPr>
            <a:r>
              <a:rPr lang="en-US" dirty="0" err="1"/>
              <a:t>Itertools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xmlns="" id="{14B3EDAC-C2D3-495A-9FC8-21EE73F1C4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5E8DAB6-4768-4B6F-86B0-EB9BDF480EE3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12/8/2022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xmlns="" id="{F3140B11-86AA-4429-93F1-8F5BA11DF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55C80F08-A8D5-418B-999E-B0112B346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03ECBEE-95C8-2F0D-7A42-DDD160BADEC9}"/>
              </a:ext>
            </a:extLst>
          </p:cNvPr>
          <p:cNvSpPr txBox="1"/>
          <p:nvPr/>
        </p:nvSpPr>
        <p:spPr>
          <a:xfrm>
            <a:off x="3593392" y="6657945"/>
            <a:ext cx="250260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CC BY-NC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01065" y="59436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8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1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86D034-F3C5-9A1E-F38D-120A2F9D7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26143"/>
            <a:ext cx="10625229" cy="688258"/>
          </a:xfrm>
        </p:spPr>
        <p:txBody>
          <a:bodyPr>
            <a:normAutofit fontScale="90000"/>
          </a:bodyPr>
          <a:lstStyle/>
          <a:p>
            <a:r>
              <a:rPr lang="en-US" dirty="0"/>
              <a:t>Distribution of data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0ADC7D1-B842-0089-1433-2C329EC98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04697" y="1849869"/>
            <a:ext cx="10985511" cy="4137669"/>
          </a:xfr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77600" y="609398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1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36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89E63A-062B-A6FC-942B-62F7974FD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81" y="161866"/>
            <a:ext cx="10625229" cy="752534"/>
          </a:xfrm>
        </p:spPr>
        <p:txBody>
          <a:bodyPr/>
          <a:lstStyle/>
          <a:p>
            <a:r>
              <a:rPr lang="en-IN" dirty="0"/>
              <a:t>Architecture’s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BCD4B8E-637E-4879-EEB3-F024DCB18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There are 4 different architecture used. They are</a:t>
            </a:r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4E21C3DD-397E-7C1F-157A-6F9423D6D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008685"/>
              </p:ext>
            </p:extLst>
          </p:nvPr>
        </p:nvGraphicFramePr>
        <p:xfrm>
          <a:off x="1137264" y="3092450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xmlns="" val="17315373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15356008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738806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40008054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HIDDEN LAYERS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LEARNING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DROPOUT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60408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MODEL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94881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MODEL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01422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MODEL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46286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MODEL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11671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2226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951450-9FB4-6FD9-54C5-278D4FDDC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237" y="-6291"/>
            <a:ext cx="3902096" cy="653363"/>
          </a:xfrm>
        </p:spPr>
        <p:txBody>
          <a:bodyPr>
            <a:normAutofit fontScale="90000"/>
          </a:bodyPr>
          <a:lstStyle/>
          <a:p>
            <a:r>
              <a:rPr lang="en-US" dirty="0"/>
              <a:t>Accuracy</a:t>
            </a:r>
          </a:p>
        </p:txBody>
      </p:sp>
      <p:pic>
        <p:nvPicPr>
          <p:cNvPr id="4" name="Picture 4" descr="Free Images : branch, light, game, glass, blue, playing, lighting ...">
            <a:extLst>
              <a:ext uri="{FF2B5EF4-FFF2-40B4-BE49-F238E27FC236}">
                <a16:creationId xmlns:a16="http://schemas.microsoft.com/office/drawing/2014/main" xmlns="" id="{C65F008E-5417-5CD4-0E15-E342F9FF2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-5287026" y="0"/>
            <a:ext cx="8101263" cy="685316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249C4B7-873C-C911-D545-0C1446F990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88" t="1230"/>
          <a:stretch/>
        </p:blipFill>
        <p:spPr>
          <a:xfrm>
            <a:off x="2814237" y="796333"/>
            <a:ext cx="4420576" cy="27269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ABC44A8-01BE-0AF3-811A-3D2E04C97D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9529" y="796333"/>
            <a:ext cx="4420575" cy="27269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9BD32CB4-56F0-0EE1-01AC-03CF9E68C9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4697" y="3726997"/>
            <a:ext cx="4420576" cy="28489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1AD79459-7B64-59D2-3D5B-A10DD8AF8F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9530" y="3726996"/>
            <a:ext cx="4420574" cy="2848951"/>
          </a:xfrm>
          <a:prstGeom prst="rect">
            <a:avLst/>
          </a:prstGeom>
        </p:spPr>
      </p:pic>
      <p:pic>
        <p:nvPicPr>
          <p:cNvPr id="49" name="Audio 48">
            <a:hlinkClick r:id="" action="ppaction://media"/>
            <a:extLst>
              <a:ext uri="{FF2B5EF4-FFF2-40B4-BE49-F238E27FC236}">
                <a16:creationId xmlns:a16="http://schemas.microsoft.com/office/drawing/2014/main" xmlns="" id="{5C3CE569-57D5-8E1B-44E2-10780B8366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32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290"/>
    </mc:Choice>
    <mc:Fallback xmlns="">
      <p:transition spd="slow" advTm="852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 descr="Dart on bullseye">
            <a:extLst>
              <a:ext uri="{FF2B5EF4-FFF2-40B4-BE49-F238E27FC236}">
                <a16:creationId xmlns:a16="http://schemas.microsoft.com/office/drawing/2014/main" xmlns="" id="{D21A9EFE-AD01-9BAD-7D11-B7EA8E4E5D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55" r="11578" b="-3"/>
          <a:stretch/>
        </p:blipFill>
        <p:spPr>
          <a:xfrm>
            <a:off x="-5069818" y="-1065"/>
            <a:ext cx="8004898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1EF307-B639-CFE1-CEA1-911EF02CC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683" y="1075"/>
            <a:ext cx="3175279" cy="617649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Accuracy</a:t>
            </a:r>
          </a:p>
        </p:txBody>
      </p:sp>
      <p:sp>
        <p:nvSpPr>
          <p:cNvPr id="19" name="Date Placeholder 5">
            <a:extLst>
              <a:ext uri="{FF2B5EF4-FFF2-40B4-BE49-F238E27FC236}">
                <a16:creationId xmlns:a16="http://schemas.microsoft.com/office/drawing/2014/main" xmlns="" id="{A9483B01-3D08-4B25-91EA-456B29BB2B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8DED8ED-8F31-468F-AEE3-83AA769F2FC4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12/8/2022</a:t>
            </a:fld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ooter Placeholder 6">
            <a:extLst>
              <a:ext uri="{FF2B5EF4-FFF2-40B4-BE49-F238E27FC236}">
                <a16:creationId xmlns:a16="http://schemas.microsoft.com/office/drawing/2014/main" xmlns="" id="{404A6FB0-C4C4-40E5-BB62-E4A7BEB1C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21" name="Slide Number Placeholder 8">
            <a:extLst>
              <a:ext uri="{FF2B5EF4-FFF2-40B4-BE49-F238E27FC236}">
                <a16:creationId xmlns:a16="http://schemas.microsoft.com/office/drawing/2014/main" xmlns="" id="{4703DF00-2EC1-47AA-99E2-71CE9A493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33A72620-9A1F-C84D-44EC-B7F4723CD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935079" y="618724"/>
            <a:ext cx="4349975" cy="297967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8096012-32EA-43BB-1A6A-11B599A112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3506" y="595862"/>
            <a:ext cx="4481926" cy="30025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2F3AB11-1B92-EA8E-2838-C9DC2FAED2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9575" y="3650905"/>
            <a:ext cx="4349975" cy="27800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0EA18882-1E6A-C5FB-DCE1-C786638E20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5274" y="3657686"/>
            <a:ext cx="4481926" cy="2674852"/>
          </a:xfrm>
          <a:prstGeom prst="rect">
            <a:avLst/>
          </a:prstGeom>
        </p:spPr>
      </p:pic>
      <p:pic>
        <p:nvPicPr>
          <p:cNvPr id="38" name="Audio 37">
            <a:hlinkClick r:id="" action="ppaction://media"/>
            <a:extLst>
              <a:ext uri="{FF2B5EF4-FFF2-40B4-BE49-F238E27FC236}">
                <a16:creationId xmlns:a16="http://schemas.microsoft.com/office/drawing/2014/main" xmlns="" id="{83582774-2F9C-221F-7A9E-115D635012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1665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28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256"/>
    </mc:Choice>
    <mc:Fallback xmlns="">
      <p:transition spd="slow" advTm="872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BF1C55-E21F-7EEB-01DC-1F9E90F23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45719"/>
          </a:xfrm>
        </p:spPr>
        <p:txBody>
          <a:bodyPr>
            <a:normAutofit fontScale="90000"/>
          </a:bodyPr>
          <a:lstStyle/>
          <a:p>
            <a:r>
              <a:rPr lang="en-US" dirty="0"/>
              <a:t>Heat maps</a:t>
            </a:r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4F11FE89-EEF2-17C7-3ED2-0F64E60AF62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71" y="730729"/>
            <a:ext cx="5000333" cy="580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xmlns="" id="{BD716267-84FC-9CFF-5E8C-E721E6B8F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170" y="730729"/>
            <a:ext cx="5000333" cy="577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617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FBB1C9-5183-66E8-FD64-D68658FEC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55639"/>
            <a:ext cx="10625229" cy="658761"/>
          </a:xfrm>
        </p:spPr>
        <p:txBody>
          <a:bodyPr>
            <a:normAutofit fontScale="90000"/>
          </a:bodyPr>
          <a:lstStyle/>
          <a:p>
            <a:r>
              <a:rPr lang="en-US" dirty="0"/>
              <a:t>Heat maps</a:t>
            </a:r>
            <a:endParaRPr lang="en-IN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xmlns="" id="{A2B3A594-2747-9B81-4406-F253CCE69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48" y="932221"/>
            <a:ext cx="5000333" cy="580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0FA5DD21-8083-026D-A559-734D31E1AAA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985" y="932221"/>
            <a:ext cx="4929157" cy="582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618404"/>
      </p:ext>
    </p:extLst>
  </p:cSld>
  <p:clrMapOvr>
    <a:masterClrMapping/>
  </p:clrMapOvr>
</p:sld>
</file>

<file path=ppt/theme/theme1.xml><?xml version="1.0" encoding="utf-8"?>
<a:theme xmlns:a="http://schemas.openxmlformats.org/drawingml/2006/main" name="CitationVTI">
  <a:themeElements>
    <a:clrScheme name="Citation">
      <a:dk1>
        <a:sysClr val="windowText" lastClr="000000"/>
      </a:dk1>
      <a:lt1>
        <a:sysClr val="window" lastClr="FFFFFF"/>
      </a:lt1>
      <a:dk2>
        <a:srgbClr val="01375D"/>
      </a:dk2>
      <a:lt2>
        <a:srgbClr val="F3F2EF"/>
      </a:lt2>
      <a:accent1>
        <a:srgbClr val="29A3D2"/>
      </a:accent1>
      <a:accent2>
        <a:srgbClr val="0669AC"/>
      </a:accent2>
      <a:accent3>
        <a:srgbClr val="FD891C"/>
      </a:accent3>
      <a:accent4>
        <a:srgbClr val="FD6927"/>
      </a:accent4>
      <a:accent5>
        <a:srgbClr val="F95131"/>
      </a:accent5>
      <a:accent6>
        <a:srgbClr val="CE5FAE"/>
      </a:accent6>
      <a:hlink>
        <a:srgbClr val="0F8EC1"/>
      </a:hlink>
      <a:folHlink>
        <a:srgbClr val="DC6400"/>
      </a:folHlink>
    </a:clrScheme>
    <a:fontScheme name="Grandview">
      <a:majorFont>
        <a:latin typeface="Grandview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ationVTI" id="{4899D957-8B31-4AB5-A19D-CB0353FFB667}" vid="{430294D6-2412-4BD3-B567-F0976EA4931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152</Words>
  <Application>Microsoft Office PowerPoint</Application>
  <PresentationFormat>Widescreen</PresentationFormat>
  <Paragraphs>96</Paragraphs>
  <Slides>10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Grandview</vt:lpstr>
      <vt:lpstr>Grandview Display</vt:lpstr>
      <vt:lpstr>CitationVTI</vt:lpstr>
      <vt:lpstr>Deep Learning </vt:lpstr>
      <vt:lpstr>Di</vt:lpstr>
      <vt:lpstr>Libraries used</vt:lpstr>
      <vt:lpstr>Distribution of data</vt:lpstr>
      <vt:lpstr>Architecture’s used</vt:lpstr>
      <vt:lpstr>Accuracy</vt:lpstr>
      <vt:lpstr>Accuracy</vt:lpstr>
      <vt:lpstr>Heat maps</vt:lpstr>
      <vt:lpstr>Heat maps</vt:lpstr>
      <vt:lpstr>analysis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-</dc:creator>
  <cp:lastModifiedBy>Palash Patel</cp:lastModifiedBy>
  <cp:revision>8</cp:revision>
  <dcterms:created xsi:type="dcterms:W3CDTF">2019-10-16T03:03:10Z</dcterms:created>
  <dcterms:modified xsi:type="dcterms:W3CDTF">2022-12-08T17:37:45Z</dcterms:modified>
</cp:coreProperties>
</file>